
<file path=[Content_Types].xml><?xml version="1.0" encoding="utf-8"?>
<Types xmlns="http://schemas.openxmlformats.org/package/2006/content-types">
  <Default ContentType="image/jpeg" Extension="jpeg"/>
  <Default ContentType="application/xml" Extension="xml"/>
  <Default ContentType="application/vnd.openxmlformats-package.relationships+xml" Extension="rels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</Types>
</file>

<file path=_rels/.rels><?xml version="1.0" encoding="UTF-8" standalone="no" ?>
<Relationships xmlns="http://schemas.openxmlformats.org/package/2006/relationships">
  <Relationship Id="rId1" Target="ppt/presentation.xml" Type="http://schemas.openxmlformats.org/officeDocument/2006/relationships/officeDocument"/>
  <Relationship Id="rId2" Target="docProps/app.xml" Type="http://schemas.openxmlformats.org/officeDocument/2006/relationships/extended-properties"/>
  <Relationship Id="rId3" Target="docProps/core.xml" Type="http://schemas.openxmlformats.org/package/2006/relationships/metadata/core-properties"/>
</Relationships>

</file>

<file path=ppt/presentation.xml><?xml version="1.0" encoding="utf-8"?>
<p:presentation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/>
  <p:notesSz cx="6858000" cy="9144000"/>
</p:presentation>
</file>

<file path=ppt/tableStyles.xml><?xml version="1.0" encoding="utf-8"?>
<a:tblStyleLs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def="{5C22544A-7EE6-4342-B048-85BDC9FD1C3A}"/>
</file>

<file path=ppt/_rels/presentation.xml.rels><?xml version="1.0" encoding="UTF-8" standalone="no" ?>
<Relationships xmlns="http://schemas.openxmlformats.org/package/2006/relationships">
  <Relationship Id="rId6" Target="slides/slide4.xml" Type="http://schemas.openxmlformats.org/officeDocument/2006/relationships/slide"/>
  <Relationship Id="rId1" Target="theme/theme1.xml" Type="http://schemas.openxmlformats.org/officeDocument/2006/relationships/theme"/>
  <Relationship Id="rId13" Target="tableStyles.xml" Type="http://schemas.openxmlformats.org/officeDocument/2006/relationships/tableStyles"/>
  <Relationship Id="rId12" Target="slides/slide10.xml" Type="http://schemas.openxmlformats.org/officeDocument/2006/relationships/slide"/>
  <Relationship Id="rId10" Target="slides/slide8.xml" Type="http://schemas.openxmlformats.org/officeDocument/2006/relationships/slide"/>
  <Relationship Id="rId2" Target="slideMasters/slideMaster1.xml" Type="http://schemas.openxmlformats.org/officeDocument/2006/relationships/slideMaster"/>
  <Relationship Id="rId3" Target="slides/slide1.xml" Type="http://schemas.openxmlformats.org/officeDocument/2006/relationships/slide"/>
  <Relationship Id="rId8" Target="slides/slide6.xml" Type="http://schemas.openxmlformats.org/officeDocument/2006/relationships/slide"/>
  <Relationship Id="rId4" Target="slides/slide2.xml" Type="http://schemas.openxmlformats.org/officeDocument/2006/relationships/slide"/>
  <Relationship Id="rId11" Target="slides/slide9.xml" Type="http://schemas.openxmlformats.org/officeDocument/2006/relationships/slide"/>
  <Relationship Id="rId9" Target="slides/slide7.xml" Type="http://schemas.openxmlformats.org/officeDocument/2006/relationships/slide"/>
  <Relationship Id="rId7" Target="slides/slide5.xml" Type="http://schemas.openxmlformats.org/officeDocument/2006/relationships/slide"/>
  <Relationship Id="rId5" Target="slides/slide3.xml" Type="http://schemas.openxmlformats.org/officeDocument/2006/relationships/slide"/>
</Relationships>

</file>

<file path=ppt/slideLayouts/_rels/slideLayout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0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11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2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3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4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5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6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7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8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_rels/slideLayout9.xml.rels><?xml version="1.0" encoding="UTF-8" standalone="no" ?>
<Relationships xmlns="http://schemas.openxmlformats.org/package/2006/relationships">
  <Relationship Id="rId1" Target="../slideMasters/slideMaster1.xml" Type="http://schemas.openxmlformats.org/officeDocument/2006/relationships/slideMaster"/>
</Relationships>

</file>

<file path=ppt/slideLayouts/slideLayout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">
  <p:cSld name="Title">
    <p:spTree>
      <p:nvGrpSpPr>
        <p:cNvPr hidden="false" id="14" name="GroupShape 1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" name="Shape 15"/>
          <p:cNvSpPr txBox="true"/>
          <p:nvPr isPhoto="false">
            <p:ph idx="0" type="title"/>
          </p:nvPr>
        </p:nvSpPr>
        <p:spPr>
          <a:xfrm flipH="false" flipV="false" rot="0"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16" name="Shape 16"/>
          <p:cNvSpPr txBox="true"/>
          <p:nvPr isPhoto="false">
            <p:ph idx="1" type="subTitle"/>
          </p:nvPr>
        </p:nvSpPr>
        <p:spPr>
          <a:xfrm flipH="false" flipV="false" rot="0"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defPPr/>
            <a:lvl1pPr algn="ctr" indent="0" lvl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lvl="1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lvl="2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lvl="3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lvl="4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lvl="5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lvl="6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lvl="7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lvl="8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t>Образец подзаголовка</a:t>
            </a:r>
          </a:p>
        </p:txBody>
      </p:sp>
      <p:sp>
        <p:nvSpPr>
          <p:cNvPr hidden="false" id="17" name="Shape 17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8" name="Shape 18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9" name="Shape 19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x">
  <p:cSld name="Title and Vertical Text">
    <p:spTree>
      <p:nvGrpSpPr>
        <p:cNvPr hidden="false" id="35" name="GroupShape 3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6" name="Shape 36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37" name="Shape 37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38" name="Shape 38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9" name="Shape 39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0" name="Shape 40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vertTitleAndTx">
  <p:cSld name="Vertical Title and Text">
    <p:spTree>
      <p:nvGrpSpPr>
        <p:cNvPr hidden="false" id="57" name="GroupShape 5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58" name="Shape 58"/>
          <p:cNvSpPr txBox="true"/>
          <p:nvPr isPhoto="false">
            <p:ph idx="0" type="title"/>
          </p:nvPr>
        </p:nvSpPr>
        <p:spPr>
          <a:xfrm flipH="false" flipV="false" rot="0"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59" name="Shape 59"/>
          <p:cNvSpPr txBox="true"/>
          <p:nvPr isPhoto="false">
            <p:ph idx="1" type="body"/>
          </p:nvPr>
        </p:nvSpPr>
        <p:spPr>
          <a:xfrm flipH="false" flipV="false" rot="0"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0" name="Shape 60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1" name="Shape 61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2" name="Shape 62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">
  <p:cSld name="Title and Content">
    <p:spTree>
      <p:nvGrpSpPr>
        <p:cNvPr hidden="false" id="63" name="GroupShape 6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64" name="Shape 64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65" name="Shape 65"/>
          <p:cNvSpPr txBox="true"/>
          <p:nvPr isPhoto="false">
            <p:ph idx="1" type="body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66" name="Shape 66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7" name="Shape 67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68" name="Shape 68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secHead">
  <p:cSld name="Title and Subtitle">
    <p:spTree>
      <p:nvGrpSpPr>
        <p:cNvPr hidden="false" id="20" name="GroupShape 20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1" name="Shape 21"/>
          <p:cNvSpPr txBox="true"/>
          <p:nvPr isPhoto="false">
            <p:ph idx="0" type="title"/>
          </p:nvPr>
        </p:nvSpPr>
        <p:spPr>
          <a:xfrm flipH="false" flipV="false" rot="0"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defPPr/>
            <a:lvl1pPr algn="l" lvl="0">
              <a:defRPr b="true" cap="all" sz="4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22" name="Shape 22"/>
          <p:cNvSpPr txBox="true"/>
          <p:nvPr isPhoto="false">
            <p:ph idx="1" type="body"/>
          </p:nvPr>
        </p:nvSpPr>
        <p:spPr>
          <a:xfrm flipH="false" flipV="false" rot="0">
            <a:off x="722313" y="2906713"/>
            <a:ext cx="7772400" cy="1500186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lvl="1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lvl="2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lvl="3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lvl="4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lvl="5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lvl="6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lvl="7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lvl="8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23" name="Shape 2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4" name="Shape 2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5" name="Shape 2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itleOnly">
  <p:cSld name="Slide Title">
    <p:spTree>
      <p:nvGrpSpPr>
        <p:cNvPr hidden="false" id="26" name="GroupShape 2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7" name="Shape 27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28" name="Shape 28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29" name="Shape 29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0" name="Shape 30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Obj">
  <p:cSld name="Title and Two Columns">
    <p:spTree>
      <p:nvGrpSpPr>
        <p:cNvPr hidden="false" id="69" name="GroupShape 6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0" name="Shape 70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71" name="Shape 71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72" name="Shape 72"/>
          <p:cNvSpPr txBox="true"/>
          <p:nvPr isPhoto="false">
            <p:ph idx="2" type="body"/>
          </p:nvPr>
        </p:nvSpPr>
        <p:spPr>
          <a:xfrm flipH="false" flipV="false" rot="0"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defPPr/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  <a:lvl6pPr lvl="5">
              <a:defRPr sz="1800"/>
            </a:lvl6pPr>
            <a:lvl7pPr lvl="6">
              <a:defRPr sz="1800"/>
            </a:lvl7pPr>
            <a:lvl8pPr lvl="7">
              <a:defRPr sz="1800"/>
            </a:lvl8pPr>
            <a:lvl9pPr lvl="8">
              <a:defRPr sz="18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73" name="Shape 73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4" name="Shape 74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75" name="Shape 75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blank">
  <p:cSld name="Blank">
    <p:spTree>
      <p:nvGrpSpPr>
        <p:cNvPr hidden="false" id="31" name="GroupShape 3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32" name="Shape 32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3" name="Shape 33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34" name="Shape 34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twoTxTwoObj">
  <p:cSld name="Comparison">
    <p:spTree>
      <p:nvGrpSpPr>
        <p:cNvPr hidden="false" id="48" name="GroupShape 48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9" name="Shape 49"/>
          <p:cNvSpPr txBox="true"/>
          <p:nvPr isPhoto="false">
            <p:ph idx="0"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hidden="false" id="50" name="Shape 50"/>
          <p:cNvSpPr txBox="true"/>
          <p:nvPr isPhoto="false">
            <p:ph idx="1" type="body"/>
          </p:nvPr>
        </p:nvSpPr>
        <p:spPr>
          <a:xfrm flipH="false" flipV="false" rot="0"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51" name="Shape 51"/>
          <p:cNvSpPr txBox="true"/>
          <p:nvPr isPhoto="false">
            <p:ph idx="2" type="body"/>
          </p:nvPr>
        </p:nvSpPr>
        <p:spPr>
          <a:xfrm flipH="false" flipV="false" rot="0"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52" name="Shape 52"/>
          <p:cNvSpPr txBox="true"/>
          <p:nvPr isPhoto="false">
            <p:ph idx="3" type="body"/>
          </p:nvPr>
        </p:nvSpPr>
        <p:spPr>
          <a:xfrm flipH="false" flipV="false" rot="0"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defPPr/>
            <a:lvl1pPr indent="0" lvl="0" marL="0">
              <a:buNone/>
              <a:defRPr b="true" sz="2400"/>
            </a:lvl1pPr>
            <a:lvl2pPr indent="0" lvl="1" marL="457200">
              <a:buNone/>
              <a:defRPr b="true" sz="2000"/>
            </a:lvl2pPr>
            <a:lvl3pPr indent="0" lvl="2" marL="914400">
              <a:buNone/>
              <a:defRPr b="true" sz="1800"/>
            </a:lvl3pPr>
            <a:lvl4pPr indent="0" lvl="3" marL="1371600">
              <a:buNone/>
              <a:defRPr b="true" sz="1600"/>
            </a:lvl4pPr>
            <a:lvl5pPr indent="0" lvl="4" marL="1828800">
              <a:buNone/>
              <a:defRPr b="true" sz="1600"/>
            </a:lvl5pPr>
            <a:lvl6pPr indent="0" lvl="5" marL="2286000">
              <a:buNone/>
              <a:defRPr b="true" sz="1600"/>
            </a:lvl6pPr>
            <a:lvl7pPr indent="0" lvl="6" marL="2743200">
              <a:buNone/>
              <a:defRPr b="true" sz="1600"/>
            </a:lvl7pPr>
            <a:lvl8pPr indent="0" lvl="7" marL="3200400">
              <a:buNone/>
              <a:defRPr b="true" sz="1600"/>
            </a:lvl8pPr>
            <a:lvl9pPr indent="0" lvl="8" marL="3657600">
              <a:buNone/>
              <a:defRPr b="true" sz="16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53" name="Shape 53"/>
          <p:cNvSpPr txBox="true"/>
          <p:nvPr isPhoto="false">
            <p:ph idx="4" type="body"/>
          </p:nvPr>
        </p:nvSpPr>
        <p:spPr>
          <a:xfrm flipH="false" flipV="false" rot="0"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defPPr/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  <a:lvl6pPr lvl="5">
              <a:defRPr sz="1600"/>
            </a:lvl6pPr>
            <a:lvl7pPr lvl="6">
              <a:defRPr sz="1600"/>
            </a:lvl7pPr>
            <a:lvl8pPr lvl="7">
              <a:defRPr sz="1600"/>
            </a:lvl8pPr>
            <a:lvl9pPr lvl="8">
              <a:defRPr sz="16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54" name="Shape 54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5" name="Shape 55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56" name="Shape 56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objTx">
  <p:cSld name="Title, Text and Object">
    <p:spTree>
      <p:nvGrpSpPr>
        <p:cNvPr hidden="false" id="7" name="GroupShape 7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" name="Shape 8"/>
          <p:cNvSpPr txBox="true"/>
          <p:nvPr isPhoto="false">
            <p:ph idx="0" type="title"/>
          </p:nvPr>
        </p:nvSpPr>
        <p:spPr>
          <a:xfrm flipH="false" flipV="false" rot="0"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9" name="Shape 9"/>
          <p:cNvSpPr txBox="true"/>
          <p:nvPr isPhoto="false">
            <p:ph idx="1" type="body"/>
          </p:nvPr>
        </p:nvSpPr>
        <p:spPr>
          <a:xfrm flipH="false" flipV="false" rot="0"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10" name="Shape 10"/>
          <p:cNvSpPr txBox="true"/>
          <p:nvPr isPhoto="false">
            <p:ph idx="2" type="body"/>
          </p:nvPr>
        </p:nvSpPr>
        <p:spPr>
          <a:xfrm flipH="false" flipV="false" rot="0"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11" name="Shape 11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2" name="Shape 12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13" name="Shape 13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MasterSp="true" type="picTx">
  <p:cSld name="Title and Picture">
    <p:spTree>
      <p:nvGrpSpPr>
        <p:cNvPr hidden="false" id="41" name="GroupShape 4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42" name="Shape 42"/>
          <p:cNvSpPr txBox="true"/>
          <p:nvPr isPhoto="false">
            <p:ph idx="0" type="title"/>
          </p:nvPr>
        </p:nvSpPr>
        <p:spPr>
          <a:xfrm flipH="false" flipV="false" rot="0">
            <a:off x="1792288" y="4800600"/>
            <a:ext cx="5486400" cy="566737"/>
          </a:xfrm>
          <a:prstGeom prst="rect">
            <a:avLst/>
          </a:prstGeom>
        </p:spPr>
        <p:txBody>
          <a:bodyPr anchor="b"/>
          <a:lstStyle>
            <a:defPPr/>
            <a:lvl1pPr algn="l" lvl="0">
              <a:defRPr b="true" sz="2000"/>
            </a:lvl1pPr>
          </a:lstStyle>
          <a:p>
            <a:r>
              <a:t>Образец заголовка</a:t>
            </a:r>
          </a:p>
        </p:txBody>
      </p:sp>
      <p:sp>
        <p:nvSpPr>
          <p:cNvPr hidden="false" id="43" name="Shape 43"/>
          <p:cNvSpPr txBox="true"/>
          <p:nvPr isPhoto="false">
            <p:ph idx="1" type="body"/>
          </p:nvPr>
        </p:nvSpPr>
        <p:spPr>
          <a:xfrm flipH="false" flipV="false" rot="0"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3200"/>
            </a:lvl1pPr>
            <a:lvl2pPr indent="0" lvl="1" marL="457200">
              <a:buNone/>
              <a:defRPr sz="2800"/>
            </a:lvl2pPr>
            <a:lvl3pPr indent="0" lvl="2" marL="914400">
              <a:buNone/>
              <a:defRPr sz="2400"/>
            </a:lvl3pPr>
            <a:lvl4pPr indent="0" lvl="3" marL="1371600">
              <a:buNone/>
              <a:defRPr sz="2000"/>
            </a:lvl4pPr>
            <a:lvl5pPr indent="0" lvl="4" marL="1828800">
              <a:buNone/>
              <a:defRPr sz="2000"/>
            </a:lvl5pPr>
            <a:lvl6pPr indent="0" lvl="5" marL="2286000">
              <a:buNone/>
              <a:defRPr sz="2000"/>
            </a:lvl6pPr>
            <a:lvl7pPr indent="0" lvl="6" marL="2743200">
              <a:buNone/>
              <a:defRPr sz="2000"/>
            </a:lvl7pPr>
            <a:lvl8pPr indent="0" lvl="7" marL="3200400">
              <a:buNone/>
              <a:defRPr sz="2000"/>
            </a:lvl8pPr>
            <a:lvl9pPr indent="0" lvl="8" marL="3657600">
              <a:buNone/>
              <a:defRPr sz="2000"/>
            </a:lvl9pPr>
          </a:lstStyle>
          <a:p/>
        </p:txBody>
      </p:sp>
      <p:sp>
        <p:nvSpPr>
          <p:cNvPr hidden="false" id="44" name="Shape 44"/>
          <p:cNvSpPr txBox="true"/>
          <p:nvPr isPhoto="false">
            <p:ph idx="2" type="body"/>
          </p:nvPr>
        </p:nvSpPr>
        <p:spPr>
          <a:xfrm flipH="false" flipV="false" rot="0"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defPPr/>
            <a:lvl1pPr indent="0" lvl="0" marL="0">
              <a:buNone/>
              <a:defRPr sz="1400"/>
            </a:lvl1pPr>
            <a:lvl2pPr indent="0" lvl="1" marL="457200">
              <a:buNone/>
              <a:defRPr sz="1200"/>
            </a:lvl2pPr>
            <a:lvl3pPr indent="0" lvl="2" marL="914400">
              <a:buNone/>
              <a:defRPr sz="1000"/>
            </a:lvl3pPr>
            <a:lvl4pPr indent="0" lvl="3" marL="1371600">
              <a:buNone/>
              <a:defRPr sz="900"/>
            </a:lvl4pPr>
            <a:lvl5pPr indent="0" lvl="4" marL="1828800">
              <a:buNone/>
              <a:defRPr sz="900"/>
            </a:lvl5pPr>
            <a:lvl6pPr indent="0" lvl="5" marL="2286000">
              <a:buNone/>
              <a:defRPr sz="900"/>
            </a:lvl6pPr>
            <a:lvl7pPr indent="0" lvl="6" marL="2743200">
              <a:buNone/>
              <a:defRPr sz="900"/>
            </a:lvl7pPr>
            <a:lvl8pPr indent="0" lvl="7" marL="3200400">
              <a:buNone/>
              <a:defRPr sz="900"/>
            </a:lvl8pPr>
            <a:lvl9pPr indent="0" lvl="8" marL="3657600">
              <a:buNone/>
              <a:defRPr sz="9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hidden="false" id="45" name="Shape 45"/>
          <p:cNvSpPr txBox="true"/>
          <p:nvPr isPhoto="false">
            <p:ph idx="10" type="dt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6" name="Shape 46"/>
          <p:cNvSpPr txBox="true"/>
          <p:nvPr isPhoto="false">
            <p:ph idx="11" type="ftr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/>
        </p:txBody>
      </p:sp>
      <p:sp>
        <p:nvSpPr>
          <p:cNvPr hidden="false" id="47" name="Shape 47"/>
          <p:cNvSpPr txBox="true"/>
          <p:nvPr isPhoto="false">
            <p:ph idx="12" type="sldNum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</p:sldLayout>
</file>

<file path=ppt/slideMasters/_rels/slideMaster1.xml.rels><?xml version="1.0" encoding="UTF-8" standalone="no" ?>
<Relationships xmlns="http://schemas.openxmlformats.org/package/2006/relationships">
  <Relationship Id="rId6" Target="../slideLayouts/slideLayout5.xml" Type="http://schemas.openxmlformats.org/officeDocument/2006/relationships/slideLayout"/>
  <Relationship Id="rId1" Target="../theme/theme1.xml" Type="http://schemas.openxmlformats.org/officeDocument/2006/relationships/theme"/>
  <Relationship Id="rId12" Target="../slideLayouts/slideLayout11.xml" Type="http://schemas.openxmlformats.org/officeDocument/2006/relationships/slideLayout"/>
  <Relationship Id="rId10" Target="../slideLayouts/slideLayout9.xml" Type="http://schemas.openxmlformats.org/officeDocument/2006/relationships/slideLayout"/>
  <Relationship Id="rId2" Target="../slideLayouts/slideLayout1.xml" Type="http://schemas.openxmlformats.org/officeDocument/2006/relationships/slideLayout"/>
  <Relationship Id="rId3" Target="../slideLayouts/slideLayout2.xml" Type="http://schemas.openxmlformats.org/officeDocument/2006/relationships/slideLayout"/>
  <Relationship Id="rId8" Target="../slideLayouts/slideLayout7.xml" Type="http://schemas.openxmlformats.org/officeDocument/2006/relationships/slideLayout"/>
  <Relationship Id="rId4" Target="../slideLayouts/slideLayout3.xml" Type="http://schemas.openxmlformats.org/officeDocument/2006/relationships/slideLayout"/>
  <Relationship Id="rId11" Target="../slideLayouts/slideLayout10.xml" Type="http://schemas.openxmlformats.org/officeDocument/2006/relationships/slideLayout"/>
  <Relationship Id="rId9" Target="../slideLayouts/slideLayout8.xml" Type="http://schemas.openxmlformats.org/officeDocument/2006/relationships/slideLayout"/>
  <Relationship Id="rId7" Target="../slideLayouts/slideLayout6.xml" Type="http://schemas.openxmlformats.org/officeDocument/2006/relationships/slideLayout"/>
  <Relationship Id="rId5" Target="../slideLayouts/slideLayout4.xml" Type="http://schemas.openxmlformats.org/officeDocument/2006/relationships/slideLayout"/>
</Relationships>

</file>

<file path=ppt/slideMasters/slideMaster1.xml><?xml version="1.0" encoding="utf-8"?>
<p:sldMaster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>
  <p:cSld name="">
    <p:bg>
      <p:bgRef idx="1001">
        <a:schemeClr val="bg1"/>
      </p:bgRef>
    </p:bg>
    <p:spTree>
      <p:nvGrpSpPr>
        <p:cNvPr hidden="false" id="1" name="GroupShape 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2" name="Shape 2"/>
          <p:cNvSpPr txBox="true"/>
          <p:nvPr isPhoto="false">
            <p:ph idx="0" type="title"/>
          </p:nvPr>
        </p:nvSpPr>
        <p:spPr>
          <a:xfrm flipH="false" flipV="false" rot="0">
            <a:off x="457200" y="274638"/>
            <a:ext cx="8229600" cy="1143000"/>
          </a:xfrm>
          <a:prstGeom prst="rect">
            <a:avLst/>
          </a:prstGeom>
        </p:spPr>
        <p:txBody>
          <a:bodyPr anchor="ctr" bIns="45720" lIns="91440" rIns="91440" tIns="45720" vert="horz">
            <a:normAutofit fontScale="100%" lnSpcReduction="0%"/>
          </a:bodyPr>
          <a:p>
            <a:r>
              <a:t>Образец заголовка</a:t>
            </a:r>
          </a:p>
        </p:txBody>
      </p:sp>
      <p:sp>
        <p:nvSpPr>
          <p:cNvPr hidden="false" id="3" name="Shape 3"/>
          <p:cNvSpPr txBox="true"/>
          <p:nvPr isPhoto="false">
            <p:ph idx="1" type="body"/>
          </p:nvPr>
        </p:nvSpPr>
        <p:spPr>
          <a:xfrm flipH="false" flipV="false" rot="0">
            <a:off x="457200" y="1600200"/>
            <a:ext cx="8229600" cy="4525963"/>
          </a:xfrm>
          <a:prstGeom prst="rect">
            <a:avLst/>
          </a:prstGeom>
        </p:spPr>
        <p:txBody>
          <a:bodyPr bIns="45720" lIns="91440" rIns="91440" tIns="45720" vert="horz">
            <a:normAutofit fontScale="100%" lnSpcReduction="0%"/>
          </a:bodyPr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hidden="false" id="4" name="Shape 4"/>
          <p:cNvSpPr txBox="true"/>
          <p:nvPr isPhoto="false">
            <p:ph idx="2" type="dt"/>
          </p:nvPr>
        </p:nvSpPr>
        <p:spPr>
          <a:xfrm flipH="false" flipV="false" rot="0"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l" lvl="0"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algn="l" indent="0" lvl="1" marL="457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algn="l" indent="0" lvl="2" marL="914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algn="l" indent="0" lvl="3" marL="1371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algn="l" indent="0" lvl="4" marL="18288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algn="l" indent="0" lvl="5" marL="22860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algn="l" indent="0" lvl="6" marL="2743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algn="l" indent="0" lvl="7" marL="3200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algn="l" indent="0" lvl="8" marL="3657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/>
        </p:txBody>
      </p:sp>
      <p:sp>
        <p:nvSpPr>
          <p:cNvPr hidden="false" id="5" name="Shape 5"/>
          <p:cNvSpPr txBox="true"/>
          <p:nvPr isPhoto="false">
            <p:ph idx="3" type="ftr"/>
          </p:nvPr>
        </p:nvSpPr>
        <p:spPr>
          <a:xfrm flipH="false" flipV="false" rot="0"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ctr" lvl="0"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algn="l" indent="0" lvl="1" marL="457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algn="l" indent="0" lvl="2" marL="914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algn="l" indent="0" lvl="3" marL="1371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algn="l" indent="0" lvl="4" marL="18288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algn="l" indent="0" lvl="5" marL="22860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algn="l" indent="0" lvl="6" marL="2743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algn="l" indent="0" lvl="7" marL="3200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algn="l" indent="0" lvl="8" marL="3657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/>
        </p:txBody>
      </p:sp>
      <p:sp>
        <p:nvSpPr>
          <p:cNvPr hidden="false" id="6" name="Shape 6"/>
          <p:cNvSpPr txBox="true"/>
          <p:nvPr isPhoto="false">
            <p:ph idx="4" type="sldNum"/>
          </p:nvPr>
        </p:nvSpPr>
        <p:spPr>
          <a:xfrm flipH="false" flipV="false" rot="0"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tIns="45720" vert="horz"/>
          <a:lstStyle>
            <a:defPPr/>
            <a:lvl1pPr algn="r" lvl="0"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algn="l" indent="0" lvl="1" marL="457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2pPr>
            <a:lvl3pPr algn="l" indent="0" lvl="2" marL="914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3pPr>
            <a:lvl4pPr algn="l" indent="0" lvl="3" marL="1371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4pPr>
            <a:lvl5pPr algn="l" indent="0" lvl="4" marL="18288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5pPr>
            <a:lvl6pPr algn="l" indent="0" lvl="5" marL="22860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6pPr>
            <a:lvl7pPr algn="l" indent="0" lvl="6" marL="27432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7pPr>
            <a:lvl8pPr algn="l" indent="0" lvl="7" marL="32004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8pPr>
            <a:lvl9pPr algn="l" indent="0" lvl="8" marL="3657600">
              <a:defRPr>
                <a:solidFill>
                  <a:schemeClr val="tx1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t>‹#›</a:t>
            </a:r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defPPr/>
      <a:lvl1pPr algn="ctr" lvl="0"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algn="l" indent="-342900" lvl="0" marL="342900"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algn="l" indent="-285750" lvl="1" marL="742950"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algn="l" indent="-228600" lvl="2" marL="1143000"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algn="l" indent="-228600" lvl="3" marL="1600200"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algn="l" indent="-228600" lvl="4" marL="2057400"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algn="l" indent="-228600" lvl="5" marL="25146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algn="l" indent="-228600" lvl="6" marL="29718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algn="l" indent="-228600" lvl="7" marL="34290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algn="l" indent="-228600" lvl="8" marL="3886200"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algn="l" indent="0" lvl="0" mar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algn="l" indent="0" lvl="1" marL="4572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algn="l" indent="0" lvl="2" marL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algn="l" indent="0" lvl="3" marL="13716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algn="l" indent="0" lvl="4" marL="18288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algn="l" indent="0" lvl="5" marL="22860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algn="l" indent="0" lvl="6" marL="27432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algn="l" indent="0" lvl="7" marL="3200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algn="l" indent="0" lvl="8" marL="36576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 ?>
<Relationships xmlns="http://schemas.openxmlformats.org/package/2006/relationships">
  <Relationship Id="rId1" Target="http://all-biography.ru/alpha/l/lermontov-mixail-yurevich-lermontov-mikhail-yuryevich" TargetMode="External" Type="http://schemas.openxmlformats.org/officeDocument/2006/relationships/hyperlink"/>
  <Relationship Id="rId2" Target="../media/1.jpeg" Type="http://schemas.openxmlformats.org/officeDocument/2006/relationships/image"/>
  <Relationship Id="rId3" Target="../slideLayouts/slideLayout1.xml" Type="http://schemas.openxmlformats.org/officeDocument/2006/relationships/slideLayout"/>
</Relationships>

</file>

<file path=ppt/slides/_rels/slide10.xml.rels><?xml version="1.0" encoding="UTF-8" standalone="no" ?>
<Relationships xmlns="http://schemas.openxmlformats.org/package/2006/relationships">
  <Relationship Id="rId1" Target="../media/18.jpeg" Type="http://schemas.openxmlformats.org/officeDocument/2006/relationships/image"/>
  <Relationship Id="rId2" Target="../media/19.jpeg" Type="http://schemas.openxmlformats.org/officeDocument/2006/relationships/image"/>
  <Relationship Id="rId3" Target="../media/20.jpeg" Type="http://schemas.openxmlformats.org/officeDocument/2006/relationships/image"/>
  <Relationship Id="rId4" Target="../slideLayouts/slideLayout2.xml" Type="http://schemas.openxmlformats.org/officeDocument/2006/relationships/slideLayout"/>
</Relationships>

</file>

<file path=ppt/slides/_rels/slide2.xml.rels><?xml version="1.0" encoding="UTF-8" standalone="no" ?>
<Relationships xmlns="http://schemas.openxmlformats.org/package/2006/relationships">
  <Relationship Id="rId1" Target="../media/2.jpeg" Type="http://schemas.openxmlformats.org/officeDocument/2006/relationships/image"/>
  <Relationship Id="rId2" Target="../media/3.jpeg" Type="http://schemas.openxmlformats.org/officeDocument/2006/relationships/image"/>
  <Relationship Id="rId3" Target="../media/4.jpeg" Type="http://schemas.openxmlformats.org/officeDocument/2006/relationships/image"/>
  <Relationship Id="rId4" Target="../slideLayouts/slideLayout2.xml" Type="http://schemas.openxmlformats.org/officeDocument/2006/relationships/slideLayout"/>
</Relationships>

</file>

<file path=ppt/slides/_rels/slide3.xml.rels><?xml version="1.0" encoding="UTF-8" standalone="no" ?>
<Relationships xmlns="http://schemas.openxmlformats.org/package/2006/relationships">
  <Relationship Id="rId1" Target="../media/5.jpeg" Type="http://schemas.openxmlformats.org/officeDocument/2006/relationships/image"/>
  <Relationship Id="rId2" Target="../media/6.jpeg" Type="http://schemas.openxmlformats.org/officeDocument/2006/relationships/image"/>
  <Relationship Id="rId3" Target="../media/7.jpeg" Type="http://schemas.openxmlformats.org/officeDocument/2006/relationships/image"/>
  <Relationship Id="rId4" Target="../slideLayouts/slideLayout2.xml" Type="http://schemas.openxmlformats.org/officeDocument/2006/relationships/slideLayout"/>
</Relationships>

</file>

<file path=ppt/slides/_rels/slide4.xml.rels><?xml version="1.0" encoding="UTF-8" standalone="no" ?>
<Relationships xmlns="http://schemas.openxmlformats.org/package/2006/relationships">
  <Relationship Id="rId1" Target="../media/8.jpeg" Type="http://schemas.openxmlformats.org/officeDocument/2006/relationships/image"/>
  <Relationship Id="rId2" Target="../media/9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5.xml.rels><?xml version="1.0" encoding="UTF-8" standalone="no" ?>
<Relationships xmlns="http://schemas.openxmlformats.org/package/2006/relationships">
  <Relationship Id="rId1" Target="../media/10.jpeg" Type="http://schemas.openxmlformats.org/officeDocument/2006/relationships/image"/>
  <Relationship Id="rId2" Target="../media/11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6.xml.rels><?xml version="1.0" encoding="UTF-8" standalone="no" ?>
<Relationships xmlns="http://schemas.openxmlformats.org/package/2006/relationships">
  <Relationship Id="rId1" Target="../media/12.jpeg" Type="http://schemas.openxmlformats.org/officeDocument/2006/relationships/image"/>
  <Relationship Id="rId2" Target="../media/13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7.xml.rels><?xml version="1.0" encoding="UTF-8" standalone="no" ?>
<Relationships xmlns="http://schemas.openxmlformats.org/package/2006/relationships">
  <Relationship Id="rId1" Target="../media/14.jpeg" Type="http://schemas.openxmlformats.org/officeDocument/2006/relationships/image"/>
  <Relationship Id="rId2" Target="../media/15.jpeg" Type="http://schemas.openxmlformats.org/officeDocument/2006/relationships/image"/>
  <Relationship Id="rId3" Target="../slideLayouts/slideLayout2.xml" Type="http://schemas.openxmlformats.org/officeDocument/2006/relationships/slideLayout"/>
</Relationships>

</file>

<file path=ppt/slides/_rels/slide8.xml.rels><?xml version="1.0" encoding="UTF-8" standalone="no" ?>
<Relationships xmlns="http://schemas.openxmlformats.org/package/2006/relationships">
  <Relationship Id="rId1" Target="../media/16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_rels/slide9.xml.rels><?xml version="1.0" encoding="UTF-8" standalone="no" ?>
<Relationships xmlns="http://schemas.openxmlformats.org/package/2006/relationships">
  <Relationship Id="rId1" Target="../media/17.jpeg" Type="http://schemas.openxmlformats.org/officeDocument/2006/relationships/image"/>
  <Relationship Id="rId2" Target="../slideLayouts/slideLayout2.xml" Type="http://schemas.openxmlformats.org/officeDocument/2006/relationships/slideLayout"/>
</Relationships>

</file>

<file path=ppt/slides/slide1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76" name="GroupShape 7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77" name="Shape 77"/>
          <p:cNvSpPr txBox="true"/>
          <p:nvPr isPhoto="false">
            <p:ph idx="0" type="title"/>
          </p:nvPr>
        </p:nvSpPr>
        <p:spPr>
          <a:xfrm flipH="false" flipV="false" rot="0">
            <a:off x="251519" y="1556792"/>
            <a:ext cx="3887788" cy="3024336"/>
          </a:xfrm>
          <a:prstGeom prst="rect">
            <a:avLst/>
          </a:prstGeom>
        </p:spPr>
        <p:txBody>
          <a:bodyPr anchor="t" anchorCtr="true">
            <a:normAutofit fontScale="100%" lnSpcReduction="0%"/>
          </a:bodyPr>
          <a:lstStyle>
            <a:defPPr/>
            <a:lvl1pPr lvl="0"/>
          </a:lstStyle>
          <a:p>
            <a:r>
              <a:rPr sz="4800" u="sng">
                <a:solidFill>
                  <a:srgbClr val="0000FF"/>
                </a:solidFill>
                <a:hlinkClick r:id="rId1"/>
              </a:rPr>
              <a:t>Биография </a:t>
            </a:r>
            <a:br>
              <a:rPr sz="4800"/>
            </a:br>
            <a:r>
              <a:rPr sz="4800" u="sng">
                <a:solidFill>
                  <a:srgbClr val="0000FF"/>
                </a:solidFill>
                <a:hlinkClick r:id="rId1"/>
              </a:rPr>
              <a:t>ЛермонтоваМихаила</a:t>
            </a:r>
            <a:r>
              <a:rPr sz="4800" u="sng">
                <a:solidFill>
                  <a:srgbClr val="0000FF"/>
                </a:solidFill>
                <a:hlinkClick r:id="rId1"/>
              </a:rPr>
              <a:t> Юрьевича</a:t>
            </a:r>
            <a:endParaRPr sz="4800"/>
          </a:p>
        </p:txBody>
      </p:sp>
      <p:pic>
        <p:nvPicPr>
          <p:cNvPr hidden="false" id="79" name="Picture 79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4427984" y="476672"/>
            <a:ext cx="4366769" cy="5832648"/>
          </a:xfrm>
          <a:prstGeom prst="rect">
            <a:avLst/>
          </a:prstGeom>
          <a:ln w="88900">
            <a:solidFill>
              <a:srgbClr val="FFFFFF"/>
            </a:solidFill>
            <a:prstDash val="solid"/>
          </a:ln>
        </p:spPr>
      </p:pic>
      <p:sp>
        <p:nvSpPr>
          <p:cNvPr hidden="false" id="80" name="Shape 80"/>
          <p:cNvSpPr txBox="true"/>
          <p:nvPr isPhoto="false"/>
        </p:nvSpPr>
        <p:spPr>
          <a:xfrm flipH="false" flipV="false" rot="0">
            <a:off x="1187624" y="4797152"/>
            <a:ext cx="2034531" cy="461664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p>
            <a:pPr algn="l"/>
            <a:r>
              <a:rPr sz="2400">
                <a:solidFill>
                  <a:schemeClr val="tx1"/>
                </a:solidFill>
                <a:latin typeface="Arial"/>
                <a:ea typeface="Arial"/>
                <a:cs typeface="Arial"/>
              </a:rPr>
              <a:t>(1814 - 1841)</a:t>
            </a:r>
            <a:endParaRPr sz="240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55" name="GroupShape 155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6" name="Shape 156"/>
          <p:cNvSpPr txBox="true"/>
          <p:nvPr isPhoto="false">
            <p:ph idx="0" type="title"/>
          </p:nvPr>
        </p:nvSpPr>
        <p:spPr>
          <a:xfrm flipH="false" flipV="false" rot="0">
            <a:off x="107504" y="260648"/>
            <a:ext cx="8640960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l"/>
            <a:r>
              <a:t>Пятигорск. Последняя дуэль.</a:t>
            </a:r>
          </a:p>
        </p:txBody>
      </p:sp>
      <p:sp>
        <p:nvSpPr>
          <p:cNvPr hidden="false" id="157" name="Shape 157"/>
          <p:cNvSpPr txBox="false"/>
          <p:nvPr isPhoto="false"/>
        </p:nvSpPr>
        <p:spPr>
          <a:xfrm flipH="false" flipV="false" rot="0">
            <a:off x="539552" y="1340768"/>
            <a:ext cx="8280920" cy="978729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В Пятигорске, возвращаясь со второй ссылки, Лермонтов встретил старого товарища Мартынова. Тот, оскорбившись на злую шутку поэта, вызывает Лермонтова на дуэль. 15 (27) июля 1841 года на этой дуэли 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Лермонтов был убит.</a:t>
            </a:r>
            <a:endParaRPr sz="160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59" name="Picture 159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83568" y="2852936"/>
            <a:ext cx="2312026" cy="2332072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60" name="Shape 160"/>
          <p:cNvSpPr txBox="true"/>
          <p:nvPr isPhoto="false"/>
        </p:nvSpPr>
        <p:spPr>
          <a:xfrm flipH="false" flipV="false" rot="0">
            <a:off x="683568" y="5143583"/>
            <a:ext cx="2304256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Последний прижизненный портрет Лермонтова.1841 г.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62" name="Picture 16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804248" y="2852936"/>
            <a:ext cx="1656184" cy="2373335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63" name="Shape 163"/>
          <p:cNvSpPr txBox="true"/>
          <p:nvPr isPhoto="false"/>
        </p:nvSpPr>
        <p:spPr>
          <a:xfrm flipH="false" flipV="false" rot="0">
            <a:off x="6804248" y="5085184"/>
            <a:ext cx="1656184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Убийца Лермонтова Николай Мартынов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65" name="Picture 165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3347863" y="2852936"/>
            <a:ext cx="3096344" cy="2074550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66" name="Shape 166"/>
          <p:cNvSpPr txBox="true"/>
          <p:nvPr isPhoto="false"/>
        </p:nvSpPr>
        <p:spPr>
          <a:xfrm flipH="false" flipV="false" rot="0">
            <a:off x="3347863" y="4941168"/>
            <a:ext cx="3096344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Домик в Пятигорске, где Лермонтов прожил последние два месяца своей жизни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81" name="GroupShape 81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82" name="Shape 82"/>
          <p:cNvSpPr txBox="true"/>
          <p:nvPr isPhoto="false">
            <p:ph idx="0" type="title"/>
          </p:nvPr>
        </p:nvSpPr>
        <p:spPr>
          <a:xfrm flipH="false" flipV="false" rot="0">
            <a:off x="457200" y="277813"/>
            <a:ext cx="8291263" cy="774923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Детство</a:t>
            </a:r>
          </a:p>
        </p:txBody>
      </p:sp>
      <p:sp>
        <p:nvSpPr>
          <p:cNvPr hidden="false" id="83" name="Shape 83"/>
          <p:cNvSpPr txBox="true"/>
          <p:nvPr isPhoto="false">
            <p:ph idx="1" type="body"/>
          </p:nvPr>
        </p:nvSpPr>
        <p:spPr>
          <a:xfrm flipH="false" flipV="false" rot="0">
            <a:off x="3419872" y="1196752"/>
            <a:ext cx="5040560" cy="3096344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indent="0" marL="0">
              <a:lnSpc>
                <a:spcPct val="120000"/>
              </a:lnSpc>
              <a:spcBef>
                <a:spcPts val="0"/>
              </a:spcBef>
              <a:buNone/>
            </a:pPr>
            <a:r>
              <a:rPr sz="1800"/>
              <a:t>В ночь с 2 (14) октября на 3 (15) октября 1814 года в Москве в семье офицера на свет появился будущий великий русский поэт Михаил Лермонтов . </a:t>
            </a:r>
            <a:endParaRPr sz="1800"/>
          </a:p>
        </p:txBody>
      </p:sp>
      <p:pic>
        <p:nvPicPr>
          <p:cNvPr hidden="false" id="85" name="Picture 85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539552" y="1484784"/>
            <a:ext cx="2101433" cy="2448272"/>
          </a:xfrm>
          <a:prstGeom prst="rect">
            <a:avLst/>
          </a:prstGeom>
          <a:ln w="127000">
            <a:solidFill>
              <a:srgbClr val="FFFFFF"/>
            </a:solidFill>
            <a:prstDash val="solid"/>
          </a:ln>
        </p:spPr>
      </p:pic>
      <p:sp>
        <p:nvSpPr>
          <p:cNvPr hidden="false" id="86" name="Shape 86"/>
          <p:cNvSpPr txBox="true"/>
          <p:nvPr isPhoto="false"/>
        </p:nvSpPr>
        <p:spPr>
          <a:xfrm flipH="false" flipV="false" rot="0">
            <a:off x="4499992" y="2924944"/>
            <a:ext cx="4392488" cy="369332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p>
            <a:pPr algn="l"/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87" name="Shape 87"/>
          <p:cNvSpPr txBox="true"/>
          <p:nvPr isPhoto="false"/>
        </p:nvSpPr>
        <p:spPr>
          <a:xfrm flipH="false" flipV="false" rot="0">
            <a:off x="611560" y="3717032"/>
            <a:ext cx="2160240" cy="230832"/>
          </a:xfrm>
          <a:prstGeom prst="rect">
            <a:avLst/>
          </a:prstGeom>
          <a:solidFill>
            <a:schemeClr val="tx1"/>
          </a:solidFill>
          <a:ln w="127000">
            <a:noFill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9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М. Ю. Лермонтов в возрасте 3-4 лет.</a:t>
            </a:r>
            <a:endParaRPr sz="9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89" name="Picture 89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300192" y="3068960"/>
            <a:ext cx="1897622" cy="2520280"/>
          </a:xfrm>
          <a:prstGeom prst="rect">
            <a:avLst/>
          </a:prstGeom>
          <a:ln w="127000">
            <a:solidFill>
              <a:srgbClr val="FFFFFF"/>
            </a:solidFill>
            <a:prstDash val="solid"/>
          </a:ln>
        </p:spPr>
      </p:pic>
      <p:sp>
        <p:nvSpPr>
          <p:cNvPr hidden="false" id="90" name="Shape 90"/>
          <p:cNvSpPr txBox="true"/>
          <p:nvPr isPhoto="false"/>
        </p:nvSpPr>
        <p:spPr>
          <a:xfrm flipH="false" flipV="false" rot="0">
            <a:off x="6156176" y="5373216"/>
            <a:ext cx="1944216" cy="230832"/>
          </a:xfrm>
          <a:prstGeom prst="rect">
            <a:avLst/>
          </a:prstGeom>
          <a:solidFill>
            <a:schemeClr val="tx1"/>
          </a:solidFill>
          <a:ln w="127000">
            <a:noFill/>
          </a:ln>
        </p:spPr>
        <p:txBody>
          <a:bodyPr anchor="ctr" bIns="45720" lIns="91440" rIns="91440" tIns="45720" wrap="square">
            <a:spAutoFit/>
          </a:bodyPr>
          <a:p>
            <a:pPr algn="ctr"/>
            <a:r>
              <a:rPr sz="9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Лермонтов в возрасте 6-9 лет.</a:t>
            </a:r>
            <a:endParaRPr sz="9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91" name="Shape 91"/>
          <p:cNvSpPr txBox="true"/>
          <p:nvPr isPhoto="false"/>
        </p:nvSpPr>
        <p:spPr>
          <a:xfrm flipH="false" flipV="false" rot="0">
            <a:off x="467544" y="4221088"/>
            <a:ext cx="5616624" cy="1107504"/>
          </a:xfrm>
          <a:prstGeom prst="rect">
            <a:avLst/>
          </a:prstGeom>
          <a:noFill/>
          <a:ln w="9525">
            <a:noFill/>
            <a:headEnd len="med" type="none" w="med"/>
            <a:tailEnd len="med" type="none" w="med"/>
          </a:ln>
        </p:spPr>
        <p:txBody>
          <a:bodyPr anchor="t" bIns="45720" lIns="91440" rIns="91440" tIns="45720" vert="horz" wrap="square"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Своё детство он провёл в поместье бабушки(Тарханы, Пензенская губерния), которая прилагала все усилия, чтобы дать внуку всё, на что только может претендовать продолжатель рода Лермонтовых.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Лермонтов </a:t>
            </a:r>
            <a:r>
              <a:rPr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 болезненным ребенком и всё детство страдал золотухой.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93" name="Picture 93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3563887" y="2780928"/>
            <a:ext cx="1824203" cy="1368152"/>
          </a:xfrm>
          <a:prstGeom prst="rect">
            <a:avLst/>
          </a:prstGeom>
        </p:spPr>
      </p:pic>
    </p:spTree>
  </p:cSld>
</p:sld>
</file>

<file path=ppt/slides/slide3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94" name="GroupShape 9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95" name="Shape 95"/>
          <p:cNvSpPr txBox="true"/>
          <p:nvPr isPhoto="false">
            <p:ph idx="0" type="title"/>
          </p:nvPr>
        </p:nvSpPr>
        <p:spPr>
          <a:xfrm flipH="false" flipV="false" rot="0">
            <a:off x="3419872" y="116632"/>
            <a:ext cx="2016125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Семья </a:t>
            </a:r>
          </a:p>
        </p:txBody>
      </p:sp>
      <p:sp>
        <p:nvSpPr>
          <p:cNvPr hidden="false" id="96" name="Shape 96"/>
          <p:cNvSpPr txBox="true"/>
          <p:nvPr isPhoto="false">
            <p:ph idx="1" type="body"/>
          </p:nvPr>
        </p:nvSpPr>
        <p:spPr>
          <a:xfrm flipH="false" flipV="false" rot="0">
            <a:off x="107504" y="2564904"/>
            <a:ext cx="2088232" cy="2593058"/>
          </a:xfrm>
          <a:prstGeom prst="rect">
            <a:avLst/>
          </a:prstGeom>
        </p:spPr>
        <p:txBody>
          <a:bodyPr bIns="18000" lIns="90000" rIns="90000" tIns="18000" wrap="square"/>
          <a:lstStyle>
            <a:defPPr/>
            <a:lvl1pPr lvl="0"/>
          </a:lstStyle>
          <a:p>
            <a:pPr algn="ctr" indent="0" marL="0">
              <a:spcBef>
                <a:spcPts val="0"/>
              </a:spcBef>
              <a:buNone/>
            </a:pPr>
            <a:r>
              <a:rPr b="true" sz="1400"/>
              <a:t>Отец.</a:t>
            </a:r>
          </a:p>
          <a:p>
            <a:pPr algn="ctr" indent="0" marL="0">
              <a:spcBef>
                <a:spcPts val="0"/>
              </a:spcBef>
              <a:buNone/>
            </a:pPr>
            <a:r>
              <a:rPr b="true" sz="1400"/>
              <a:t>Юрий Петрович </a:t>
            </a:r>
            <a:endParaRPr b="true" sz="1400"/>
          </a:p>
          <a:p>
            <a:pPr algn="ctr" indent="0" marL="0">
              <a:spcBef>
                <a:spcPts val="0"/>
              </a:spcBef>
              <a:buNone/>
            </a:pPr>
            <a:r>
              <a:rPr b="true" sz="1400"/>
              <a:t>Лермонтов </a:t>
            </a:r>
            <a:endParaRPr b="true" sz="1400"/>
          </a:p>
          <a:p>
            <a:pPr algn="ctr" indent="0" marL="0">
              <a:spcBef>
                <a:spcPts val="0"/>
              </a:spcBef>
              <a:buNone/>
            </a:pPr>
            <a:r>
              <a:rPr sz="1400"/>
              <a:t>(1787-1831)</a:t>
            </a:r>
          </a:p>
          <a:p>
            <a:pPr algn="ctr" indent="0" marL="0">
              <a:spcBef>
                <a:spcPts val="0"/>
              </a:spcBef>
              <a:buNone/>
            </a:pPr>
            <a:endParaRPr sz="1400"/>
          </a:p>
          <a:p>
            <a:pPr indent="0" marL="0">
              <a:spcBef>
                <a:spcPts val="0"/>
              </a:spcBef>
              <a:buNone/>
            </a:pPr>
            <a:r>
              <a:rPr sz="1400"/>
              <a:t>Капитан </a:t>
            </a:r>
            <a:r>
              <a:rPr sz="1400"/>
              <a:t>в отставке, красивый, статный и добрый мужчина. Он был часто вспыльчив и раздражителен.</a:t>
            </a:r>
          </a:p>
        </p:txBody>
      </p:sp>
      <p:pic>
        <p:nvPicPr>
          <p:cNvPr hidden="false" id="98" name="Picture 98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251519" y="476672"/>
            <a:ext cx="1756293" cy="2016224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99" name="Shape 99"/>
          <p:cNvSpPr txBox="true"/>
          <p:nvPr isPhoto="false"/>
        </p:nvSpPr>
        <p:spPr>
          <a:xfrm flipH="false" flipV="false" rot="0">
            <a:off x="2051719" y="3789040"/>
            <a:ext cx="2266400" cy="2809081"/>
          </a:xfrm>
          <a:prstGeom prst="rect">
            <a:avLst/>
          </a:prstGeom>
          <a:noFill/>
          <a:ln w="9525">
            <a:noFill/>
            <a:headEnd len="med" type="none" w="med"/>
            <a:tailEnd len="med" type="none" w="med"/>
          </a:ln>
        </p:spPr>
        <p:txBody>
          <a:bodyPr anchor="t" bIns="18000" lIns="90000" rIns="90000" tIns="18000" vert="horz" wrap="square"/>
          <a:p>
            <a:pPr algn="ctr">
              <a:spcBef>
                <a:spcPts val="0"/>
              </a:spcBef>
            </a:pPr>
            <a:r>
              <a:rPr b="true"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Мать.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>
              <a:spcBef>
                <a:spcPts val="0"/>
              </a:spcBef>
            </a:pPr>
            <a:r>
              <a:rPr b="true"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Марья </a:t>
            </a:r>
            <a:r>
              <a:rPr b="true"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Михайловна </a:t>
            </a:r>
            <a:endParaRPr b="true"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spcBef>
                <a:spcPts val="0"/>
              </a:spcBef>
            </a:pPr>
            <a:r>
              <a:rPr b="true"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Лермонтова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>
              <a:spcBef>
                <a:spcPts val="0"/>
              </a:spcBef>
            </a:pP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(1795-1817)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>
              <a:spcBef>
                <a:spcPts val="0"/>
              </a:spcBef>
            </a:pPr>
            <a:endParaRPr sz="14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>
              <a:spcBef>
                <a:spcPts val="0"/>
              </a:spcBef>
            </a:pP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Была </a:t>
            </a: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одаренной и талантливой женщиной, любила играть на фортепиано. </a:t>
            </a: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Умерла </a:t>
            </a: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чахотки </a:t>
            </a: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</a:t>
            </a:r>
            <a:r>
              <a:rPr sz="14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22-м году жизни.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01" name="Picture 101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2339752" y="1556792"/>
            <a:ext cx="1674968" cy="2164060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pic>
        <p:nvPicPr>
          <p:cNvPr hidden="false" id="103" name="Picture 103"/>
          <p:cNvPicPr preferRelativeResize="true"/>
          <p:nvPr isPhoto="false"/>
        </p:nvPicPr>
        <p:blipFill>
          <a:blip r:embed="rId3"/>
          <a:stretch/>
        </p:blipFill>
        <p:spPr>
          <a:xfrm flipH="false" flipV="false" rot="0">
            <a:off x="4644008" y="1556793"/>
            <a:ext cx="1728192" cy="2160239"/>
          </a:xfrm>
          <a:prstGeom prst="rect">
            <a:avLst/>
          </a:prstGeom>
          <a:ln w="9525">
            <a:noFill/>
            <a:headEnd len="med" type="none" w="med"/>
            <a:tailEnd len="med" type="none" w="med"/>
          </a:ln>
        </p:spPr>
      </p:pic>
      <p:sp>
        <p:nvSpPr>
          <p:cNvPr hidden="false" id="104" name="Shape 104"/>
          <p:cNvSpPr txBox="true"/>
          <p:nvPr isPhoto="false"/>
        </p:nvSpPr>
        <p:spPr>
          <a:xfrm flipH="false" flipV="false" rot="0">
            <a:off x="4427984" y="3857228"/>
            <a:ext cx="2232248" cy="2809081"/>
          </a:xfrm>
          <a:prstGeom prst="rect">
            <a:avLst/>
          </a:prstGeom>
          <a:noFill/>
          <a:ln w="9525">
            <a:noFill/>
            <a:headEnd len="med" type="none" w="med"/>
            <a:tailEnd len="med" type="none" w="med"/>
          </a:ln>
        </p:spPr>
        <p:txBody>
          <a:bodyPr anchor="t" bIns="18000" lIns="90000" rIns="90000" tIns="18000" vert="horz" wrap="square"/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Бабушка.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Елизавета Алексеевна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Арсеньева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(1773-1845)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/>
            <a:endParaRPr sz="140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/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Происходила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из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известного рода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Столыпиных. Была сильной и умной, но суровой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женщиной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. После смерти дочери одна воспитывала внука.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05" name="Shape 105"/>
          <p:cNvSpPr txBox="true"/>
          <p:nvPr isPhoto="false"/>
        </p:nvSpPr>
        <p:spPr>
          <a:xfrm flipH="false" flipV="false" rot="0">
            <a:off x="6551711" y="2564904"/>
            <a:ext cx="2592288" cy="2809081"/>
          </a:xfrm>
          <a:prstGeom prst="rect">
            <a:avLst/>
          </a:prstGeom>
          <a:noFill/>
          <a:ln w="9525">
            <a:noFill/>
            <a:headEnd len="med" type="none" w="med"/>
            <a:tailEnd len="med" type="none" w="med"/>
          </a:ln>
        </p:spPr>
        <p:txBody>
          <a:bodyPr anchor="t" bIns="18000" lIns="90000" rIns="90000" tIns="18000" vert="horz" wrap="square"/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Дед.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Михаил Васильевич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Арсеньев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b="true"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(1768-1810)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endParaRPr sz="1400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ctr"/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Отставной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поручик. Происходил из хорошей старинной дворянской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семьи. </a:t>
            </a:r>
            <a:r>
              <a:rPr sz="1400">
                <a:solidFill>
                  <a:schemeClr val="tx1"/>
                </a:solidFill>
                <a:latin typeface="Arial"/>
                <a:ea typeface="Arial"/>
                <a:cs typeface="Arial"/>
              </a:rPr>
              <a:t>Красивый, крепкий мужчина.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06" name="GroupShape 106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07" name="Shape 107"/>
          <p:cNvSpPr txBox="true"/>
          <p:nvPr isPhoto="false">
            <p:ph idx="0" type="title"/>
          </p:nvPr>
        </p:nvSpPr>
        <p:spPr>
          <a:xfrm flipH="false" flipV="false" rot="0">
            <a:off x="457200" y="277813"/>
            <a:ext cx="3754438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Образование</a:t>
            </a:r>
          </a:p>
        </p:txBody>
      </p:sp>
      <p:sp>
        <p:nvSpPr>
          <p:cNvPr hidden="false" id="108" name="Shape 108"/>
          <p:cNvSpPr txBox="false"/>
          <p:nvPr isPhoto="false"/>
        </p:nvSpPr>
        <p:spPr>
          <a:xfrm flipH="false" flipV="false" rot="0">
            <a:off x="539552" y="1412776"/>
            <a:ext cx="4248472" cy="1754326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После домашнего образования началась учеба в университетском пансионе Москвы (1828-1830). Затем проходило обучение в Московском университете (1830-1832).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10" name="Picture 110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83568" y="3933056"/>
            <a:ext cx="3744967" cy="2448272"/>
          </a:xfrm>
          <a:prstGeom prst="rect">
            <a:avLst/>
          </a:prstGeom>
        </p:spPr>
      </p:pic>
      <p:pic>
        <p:nvPicPr>
          <p:cNvPr hidden="false" id="112" name="Picture 112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220072" y="1412776"/>
            <a:ext cx="3096344" cy="2322258"/>
          </a:xfrm>
          <a:prstGeom prst="rect">
            <a:avLst/>
          </a:prstGeom>
        </p:spPr>
      </p:pic>
      <p:sp>
        <p:nvSpPr>
          <p:cNvPr hidden="false" id="113" name="Shape 113"/>
          <p:cNvSpPr txBox="false"/>
          <p:nvPr isPhoto="false"/>
        </p:nvSpPr>
        <p:spPr>
          <a:xfrm flipH="false" flipV="false" rot="0">
            <a:off x="4788024" y="4149080"/>
            <a:ext cx="4248472" cy="2056204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После учебы в университете он два года провел в школе гвардейских подпрапорщиков Петербурга. Для поэтической деятельности Лермонтова университетские годы оказались в очень плодотворны. 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14" name="GroupShape 114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15" name="Shape 115"/>
          <p:cNvSpPr txBox="true"/>
          <p:nvPr isPhoto="false">
            <p:ph idx="0" type="title"/>
          </p:nvPr>
        </p:nvSpPr>
        <p:spPr>
          <a:xfrm flipH="false" flipV="false" rot="0">
            <a:off x="323528" y="260648"/>
            <a:ext cx="4186238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Личная жизнь</a:t>
            </a:r>
          </a:p>
        </p:txBody>
      </p:sp>
      <p:sp>
        <p:nvSpPr>
          <p:cNvPr hidden="false" id="116" name="Shape 116"/>
          <p:cNvSpPr txBox="false"/>
          <p:nvPr isPhoto="false"/>
        </p:nvSpPr>
        <p:spPr>
          <a:xfrm flipH="false" flipV="false" rot="0">
            <a:off x="539552" y="1700808"/>
            <a:ext cx="5832648" cy="1421928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Лермонтов не был привлекателен для женского пола. Однажды познакомившись с молодой девушкой из соседнего имения - Екатериной </a:t>
            </a: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Сушковой</a:t>
            </a: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18" name="Picture 118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228184" y="1196752"/>
            <a:ext cx="1872208" cy="2364387"/>
          </a:xfrm>
          <a:prstGeom prst="rect">
            <a:avLst/>
          </a:prstGeom>
        </p:spPr>
      </p:pic>
      <p:pic>
        <p:nvPicPr>
          <p:cNvPr hidden="false" id="120" name="Picture 12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83568" y="3789040"/>
            <a:ext cx="2592288" cy="2623520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21" name="Shape 121"/>
          <p:cNvSpPr txBox="false"/>
          <p:nvPr isPhoto="false"/>
        </p:nvSpPr>
        <p:spPr>
          <a:xfrm flipH="false" flipV="false" rot="0">
            <a:off x="3635896" y="4221088"/>
            <a:ext cx="5112568" cy="2086725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>
                <a:solidFill>
                  <a:schemeClr val="tx1"/>
                </a:solidFill>
                <a:latin typeface="Arial"/>
                <a:ea typeface="Arial"/>
                <a:cs typeface="Arial"/>
              </a:rPr>
              <a:t>Лермонтов не получает взаимной симпатии. Из-за чего решает отомстить ей, и через некоторое время влюбляет в себя и расстраивает ее предстоящую свадьбу. После чего «бросает» Сушкову и признается, что никогда ее не любил.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22" name="Shape 122"/>
          <p:cNvSpPr txBox="false"/>
          <p:nvPr isPhoto="false"/>
        </p:nvSpPr>
        <p:spPr>
          <a:xfrm flipH="false" flipV="false" rot="0">
            <a:off x="683568" y="5805264"/>
            <a:ext cx="2520280" cy="553997"/>
          </a:xfrm>
          <a:prstGeom prst="rect">
            <a:avLst/>
          </a:prstGeom>
          <a:solidFill>
            <a:schemeClr val="tx1"/>
          </a:solidFill>
          <a:ln w="9525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В память о пребывании в 1830—1831 гг. Лермонтова в 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Средникове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 установлен обелиск.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23" name="GroupShape 123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24" name="Shape 124"/>
          <p:cNvSpPr txBox="true"/>
          <p:nvPr isPhoto="false">
            <p:ph idx="0" type="title"/>
          </p:nvPr>
        </p:nvSpPr>
        <p:spPr>
          <a:xfrm flipH="false" flipV="false" rot="0">
            <a:off x="539552" y="260648"/>
            <a:ext cx="4464496" cy="1139825"/>
          </a:xfrm>
          <a:prstGeom prst="rect">
            <a:avLst/>
          </a:prstGeom>
        </p:spPr>
        <p:txBody>
          <a:bodyPr>
            <a:normAutofit fontScale="100%" lnSpcReduction="0%"/>
          </a:bodyPr>
          <a:lstStyle>
            <a:defPPr/>
            <a:lvl1pPr lvl="0"/>
          </a:lstStyle>
          <a:p>
            <a:r>
              <a:t>Военная служба</a:t>
            </a:r>
          </a:p>
        </p:txBody>
      </p:sp>
      <p:sp>
        <p:nvSpPr>
          <p:cNvPr hidden="false" id="125" name="Shape 125"/>
          <p:cNvSpPr txBox="false"/>
          <p:nvPr isPhoto="false"/>
        </p:nvSpPr>
        <p:spPr>
          <a:xfrm flipH="false" flipV="false" rot="0">
            <a:off x="539552" y="1412776"/>
            <a:ext cx="8352928" cy="1902058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Школа юнкеров сделала поэта образованным офицером, обладающим широким кругозором, знанием военной истории и основ военного искусства. В 1834 году Лермонтов начал служить в Гусарском полку в Царском селе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. Служба в полку состояла не только в обычных военных занятиях, учениях, парадах, но и в обязательном посещении придворных балов.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algn="l">
              <a:lnSpc>
                <a:spcPct val="120000"/>
              </a:lnSpc>
            </a:pP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27" name="Picture 127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755576" y="3645024"/>
            <a:ext cx="3600400" cy="2521167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28" name="Shape 128"/>
          <p:cNvSpPr txBox="true"/>
          <p:nvPr isPhoto="false"/>
        </p:nvSpPr>
        <p:spPr>
          <a:xfrm flipH="false" flipV="false" rot="0">
            <a:off x="755576" y="5943962"/>
            <a:ext cx="3600400" cy="553997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Мариинский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 дворец. Бывшее здание Школы Гвардейских Подпрапорщиков и Кавалерийских Юнкеров, в которой учился Лермонтов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30" name="Picture 13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5076056" y="3645024"/>
            <a:ext cx="3816424" cy="2480675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31" name="Shape 131"/>
          <p:cNvSpPr txBox="true"/>
          <p:nvPr isPhoto="false"/>
        </p:nvSpPr>
        <p:spPr>
          <a:xfrm flipH="false" flipV="false" rot="0">
            <a:off x="5076056" y="5949280"/>
            <a:ext cx="3816424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Николаевское кавалерийское училище, в стенах которого с 1832 по 1834 учился М.Ю. Лермонтов.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32" name="GroupShape 13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33" name="Shape 133"/>
          <p:cNvSpPr txBox="true"/>
          <p:nvPr isPhoto="false">
            <p:ph idx="0" type="title"/>
          </p:nvPr>
        </p:nvSpPr>
        <p:spPr>
          <a:xfrm flipH="false" flipV="false" rot="0">
            <a:off x="323528" y="260648"/>
            <a:ext cx="4464496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l"/>
            <a:r>
              <a:t>Первая ссылка</a:t>
            </a:r>
          </a:p>
        </p:txBody>
      </p:sp>
      <p:sp>
        <p:nvSpPr>
          <p:cNvPr hidden="false" id="134" name="Shape 134"/>
          <p:cNvSpPr txBox="false"/>
          <p:nvPr isPhoto="false"/>
        </p:nvSpPr>
        <p:spPr>
          <a:xfrm flipH="false" flipV="false" rot="0">
            <a:off x="539552" y="1340768"/>
            <a:ext cx="5544616" cy="2456056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В 1837 вместе с выходом стихотворения «Смерть поэта» (1837), посвященного смерти Пушкина к поэту приходит популярность. За это произведение Лермонтов был арестован и отправлен в ссылку на Кавказ. В это время Лермонтов создает свое знаменитое произведение «Бородино» (1837) к годовщине сражения. Восхищенный природой Кавказа, он пишет стихи и занимается живописью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36" name="Picture 136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11560" y="3933055"/>
            <a:ext cx="4319280" cy="2632565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37" name="Shape 137"/>
          <p:cNvSpPr txBox="true"/>
          <p:nvPr isPhoto="false"/>
        </p:nvSpPr>
        <p:spPr>
          <a:xfrm flipH="false" flipV="false" rot="0">
            <a:off x="611560" y="6381329"/>
            <a:ext cx="4320480" cy="24622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Военно-Грузинская дорога близ Мцхеты.1837. Картина Лермонтова. 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38" name="Shape 138"/>
          <p:cNvSpPr txBox="false"/>
          <p:nvPr isPhoto="false"/>
        </p:nvSpPr>
        <p:spPr>
          <a:xfrm flipH="false" flipV="false" rot="0">
            <a:off x="5292080" y="4005064"/>
            <a:ext cx="3600400" cy="2160591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Благодаря ходатайствам бабушки возвращается в Петербург, восстанавливается на службе. Дальнейшее творчество Михаила Юрьевича Лермонтова связано с редакцией "Отечественных записок".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40" name="Picture 140"/>
          <p:cNvPicPr preferRelativeResize="true"/>
          <p:nvPr isPhoto="false"/>
        </p:nvPicPr>
        <p:blipFill>
          <a:blip r:embed="rId2"/>
          <a:stretch/>
        </p:blipFill>
        <p:spPr>
          <a:xfrm flipH="false" flipV="false" rot="0">
            <a:off x="6228184" y="692696"/>
            <a:ext cx="2266988" cy="3024336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41" name="Shape 141"/>
          <p:cNvSpPr txBox="true"/>
          <p:nvPr isPhoto="false"/>
        </p:nvSpPr>
        <p:spPr>
          <a:xfrm flipH="false" flipV="false" rot="0">
            <a:off x="6228184" y="3284984"/>
            <a:ext cx="2232248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Лермонтов после возвращения из первой ссылки. 1838 год. 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42" name="GroupShape 142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43" name="Shape 143"/>
          <p:cNvSpPr txBox="true"/>
          <p:nvPr isPhoto="false">
            <p:ph idx="0" type="title"/>
          </p:nvPr>
        </p:nvSpPr>
        <p:spPr>
          <a:xfrm flipH="false" flipV="false" rot="0">
            <a:off x="-1404664" y="260648"/>
            <a:ext cx="8640960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l"/>
            <a:r>
              <a:t>                   Творчество </a:t>
            </a:r>
            <a:r>
              <a:t>поэта</a:t>
            </a:r>
          </a:p>
        </p:txBody>
      </p:sp>
      <p:sp>
        <p:nvSpPr>
          <p:cNvPr hidden="false" id="144" name="Shape 144"/>
          <p:cNvSpPr txBox="false"/>
          <p:nvPr isPhoto="false"/>
        </p:nvSpPr>
        <p:spPr>
          <a:xfrm flipH="false" flipV="false" rot="0">
            <a:off x="539552" y="1340768"/>
            <a:ext cx="8280920" cy="1542473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Лирика Лермонтова имеет свойство отчужденности, тяготения к вечности. Самые главные произведения Лермонтова: стихотворение "Парус"(1831), драма в стихах «Маскарад»(1835), поэмы "Боярин Орша"(1835-1836) и «Мцыри»(1839), стихотворения«Бородино»(1837) и «Узник»(1837), повесть Демон»(1839), роман «Герой нашего времени»(1838-1840) считаются шедеврами литературы.</a:t>
            </a:r>
            <a:endParaRPr sz="160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46" name="Picture 146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683568" y="3212976"/>
            <a:ext cx="4248471" cy="3186354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47" name="Shape 147"/>
          <p:cNvSpPr txBox="true"/>
          <p:nvPr isPhoto="false"/>
        </p:nvSpPr>
        <p:spPr>
          <a:xfrm flipH="false" flipV="false" rot="0">
            <a:off x="683568" y="6159984"/>
            <a:ext cx="4248471" cy="400110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«Немного лет тому назад, Там, где, 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сливаяся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, шумят, Обнявшись, будто две 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сестры,Струи</a:t>
            </a:r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 Арагвы и Куры…» - отрывок из «Мцыри».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hidden="false" id="148" name="Shape 148"/>
          <p:cNvSpPr txBox="false"/>
          <p:nvPr isPhoto="false"/>
        </p:nvSpPr>
        <p:spPr>
          <a:xfrm flipH="false" flipV="false" rot="0">
            <a:off x="5220072" y="3429000"/>
            <a:ext cx="3816424" cy="2160591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Две 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ссылки на Кавказ вдохновили поэта на написание замечательных произведений о красоте природы и жизни кавказского народа: “Казачья колыбельная песня", "Дума" (оба стихотворения -1838), "Дары Терека" (1840), “Утес” (1841)  и многие другие.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mc:Ignorable="co co-ooxml w14 x14 w15" show="true" showMasterSp="true">
  <p:cSld name="">
    <p:spTree>
      <p:nvGrpSpPr>
        <p:cNvPr hidden="false" id="149" name="GroupShape 149"/>
        <p:cNvGrpSpPr/>
        <p:nvPr isPhoto="false"/>
      </p:nvGrpSpPr>
      <p:grpSpPr>
        <a:xfrm flipH="false" flipV="false" rot="0">
          <a:off x="0" y="0"/>
          <a:ext cx="0" cy="0"/>
          <a:chOff x="0" y="0"/>
          <a:chExt cx="0" cy="0"/>
        </a:xfrm>
      </p:grpSpPr>
      <p:sp>
        <p:nvSpPr>
          <p:cNvPr hidden="false" id="150" name="Shape 150"/>
          <p:cNvSpPr txBox="true"/>
          <p:nvPr isPhoto="false">
            <p:ph idx="0" type="title"/>
          </p:nvPr>
        </p:nvSpPr>
        <p:spPr>
          <a:xfrm flipH="false" flipV="false" rot="0">
            <a:off x="-684584" y="260648"/>
            <a:ext cx="8640960" cy="1139825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algn="l"/>
            <a:r>
              <a:t>             Дуэль </a:t>
            </a:r>
            <a:r>
              <a:t>и вторая ссылка</a:t>
            </a:r>
          </a:p>
        </p:txBody>
      </p:sp>
      <p:sp>
        <p:nvSpPr>
          <p:cNvPr hidden="false" id="151" name="Shape 151"/>
          <p:cNvSpPr txBox="false"/>
          <p:nvPr isPhoto="false"/>
        </p:nvSpPr>
        <p:spPr>
          <a:xfrm flipH="false" flipV="false" rot="0">
            <a:off x="539552" y="1340768"/>
            <a:ext cx="8280920" cy="1274194"/>
          </a:xfrm>
          <a:prstGeom prst="rect">
            <a:avLst/>
          </a:prstGeom>
        </p:spPr>
        <p:txBody>
          <a:bodyPr bIns="45720" lIns="91440" rIns="91440" tIns="45720" wrap="square">
            <a:spAutoFit/>
          </a:bodyPr>
          <a:p>
            <a:pPr algn="l">
              <a:lnSpc>
                <a:spcPct val="120000"/>
              </a:lnSpc>
            </a:pP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В 1840 за дуэль с сыном французского посла Э. 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Барантом</a:t>
            </a:r>
            <a:r>
              <a:rPr sz="1600">
                <a:solidFill>
                  <a:schemeClr val="tx1"/>
                </a:solidFill>
                <a:latin typeface="Arial"/>
                <a:ea typeface="Arial"/>
                <a:cs typeface="Arial"/>
              </a:rPr>
              <a:t> поэт снова отправлен в ссылку. Прибыв на Кавказ, Лермонтов окунулся в боевую жизнь, был задействован в военных действиях и на первых же порах отличился, согласно официальному донесению, «мужеством и хладнокровием».</a:t>
            </a:r>
            <a:endParaRPr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hidden="false" id="153" name="Picture 153"/>
          <p:cNvPicPr preferRelativeResize="true"/>
          <p:nvPr isPhoto="false"/>
        </p:nvPicPr>
        <p:blipFill>
          <a:blip r:embed="rId1"/>
          <a:stretch/>
        </p:blipFill>
        <p:spPr>
          <a:xfrm flipH="false" flipV="false" rot="0">
            <a:off x="3347863" y="3212976"/>
            <a:ext cx="2312026" cy="2825286"/>
          </a:xfrm>
          <a:prstGeom prst="rect">
            <a:avLst/>
          </a:prstGeom>
          <a:ln w="95250">
            <a:solidFill>
              <a:srgbClr val="FFFFFF"/>
            </a:solidFill>
            <a:prstDash val="solid"/>
          </a:ln>
        </p:spPr>
      </p:pic>
      <p:sp>
        <p:nvSpPr>
          <p:cNvPr hidden="false" id="154" name="Shape 154"/>
          <p:cNvSpPr txBox="true"/>
          <p:nvPr isPhoto="false"/>
        </p:nvSpPr>
        <p:spPr>
          <a:xfrm flipH="false" flipV="false" rot="0">
            <a:off x="3347863" y="5750230"/>
            <a:ext cx="2232248" cy="246221"/>
          </a:xfrm>
          <a:prstGeom prst="rect">
            <a:avLst/>
          </a:prstGeom>
          <a:solidFill>
            <a:schemeClr val="tx1"/>
          </a:solidFill>
          <a:ln w="88900">
            <a:solidFill>
              <a:schemeClr val="tx1"/>
            </a:solidFill>
            <a:prstDash val="solid"/>
          </a:ln>
        </p:spPr>
        <p:txBody>
          <a:bodyPr bIns="45720" lIns="91440" rIns="91440" tIns="45720" wrap="square">
            <a:spAutoFit/>
          </a:bodyPr>
          <a:p>
            <a:pPr algn="l"/>
            <a:r>
              <a:rPr sz="1000">
                <a:solidFill>
                  <a:schemeClr val="accent4">
                    <a:lumMod val="10000"/>
                  </a:schemeClr>
                </a:solidFill>
                <a:latin typeface="Arial"/>
                <a:ea typeface="Arial"/>
                <a:cs typeface="Arial"/>
              </a:rPr>
              <a:t>М. Ю. Лермонтов в 1840 году</a:t>
            </a:r>
            <a:endParaRPr sz="1000">
              <a:solidFill>
                <a:schemeClr val="accent4">
                  <a:lumMod val="10000"/>
                </a:schemeClr>
              </a:solidFill>
              <a:latin typeface="Arial"/>
              <a:ea typeface="Arial"/>
              <a:cs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xmlns:a15="http://schemas.microsoft.com/office/drawing/2012/main" xmlns:asvg="http://schemas.microsoft.com/office/drawing/2016/SVG/main" xmlns:c="http://schemas.openxmlformats.org/drawingml/2006/chart" xmlns:co="http://ncloudtech.com" xmlns:co-ooxml="http://ncloudtech.com/ooxml" xmlns:m="http://schemas.openxmlformats.org/officeDocument/2006/math" xmlns:mc="http://schemas.openxmlformats.org/markup-compatibility/2006" xmlns:o="urn:schemas-microsoft-com:office:office" xmlns:p="http://schemas.openxmlformats.org/presentationml/2006/main" xmlns:pic="http://schemas.openxmlformats.org/drawingml/2006/picture" xmlns:r="http://schemas.openxmlformats.org/officeDocument/2006/relationships" xmlns:s="http://schemas.openxmlformats.org/officeDocument/2006/sharedTypes" xmlns:sl="http://schemas.openxmlformats.org/schemaLibrary/2006/main" xmlns:v="urn:schemas-microsoft-com:vml" xmlns:w="http://schemas.openxmlformats.org/wordprocessingml/2006/main" xmlns:w10="urn:schemas-microsoft-com:office:word" xmlns:w14="http://schemas.microsoft.com/office/word/2010/wordml" xmlns:w15="http://schemas.microsoft.com/office/word/2012/wordml" xmlns:wp="http://schemas.openxmlformats.org/drawingml/2006/wordprocessingDrawing" xmlns:wpg="http://schemas.microsoft.com/office/word/2010/wordprocessingGroup" xmlns:wps="http://schemas.microsoft.com/office/word/2010/wordprocessingShape" xmlns:x="urn:schemas-microsoft-com:office:excel" xmlns:x12ac="http://schemas.microsoft.com/office/spreadsheetml/2011/1/ac" xmlns:x14="http://schemas.microsoft.com/office/spreadsheetml/2009/9/main" xmlns:xdr="http://schemas.openxmlformats.org/drawingml/2006/spreadsheetDrawing" xmlns:xm="http://schemas.microsoft.com/office/exce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</a:gradFill>
      </a:fillStyleLst>
      <a:lnStyleLst>
        <a:ln w="9525">
          <a:solidFill>
            <a:schemeClr val="phClr">
              <a:shade val="95000"/>
              <a:satMod val="105000"/>
            </a:schemeClr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</a:gradFill>
      </a:bgFillStyleLst>
    </a:fmtScheme>
  </a:themeElements>
</a:theme>
</file>

<file path=docProps/app.xml><?xml version="1.0" encoding="utf-8"?>
<Properties xmlns="http://schemas.openxmlformats.org/officeDocument/2006/extended-properties">
  <Template>Normal.dotm</Template>
  <TotalTime>0</TotalTime>
  <DocSecurity>0</DocSecurity>
  <ScaleCrop>false</ScaleCrop>
  <Application>MyOffice-CoreFramework-Android/34-1238.862.9476.867.1@5688b07644a86ad6926e24f04b4906eb4758a8c9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2024-10-26T17:13:43Z</dcterms:modified>
</cp:coreProperties>
</file>